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oto Sans Symbols"/>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hA5uzqL1r9qgcWPlH5P2NCu0Cg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17B1A1-5F2E-4CC3-879C-9F9F529C41D5}">
  <a:tblStyle styleId="{FD17B1A1-5F2E-4CC3-879C-9F9F529C41D5}"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otoSansSymbols-bold.fntdata"/><Relationship Id="rId16" Type="http://schemas.openxmlformats.org/officeDocument/2006/relationships/font" Target="fonts/NotoSansSymbols-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12"/>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2"/>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2"/>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1" name="Google Shape;21;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 name="Google Shape;24;p1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2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1"/>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2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22"/>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2"/>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2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2" name="Google Shape;92;p22"/>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1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14"/>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4"/>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1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9" name="Google Shape;39;p14"/>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15"/>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1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6"/>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16"/>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6"/>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16"/>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1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8" name="Google Shape;68;p19"/>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9" name="Google Shape;69;p1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0"/>
          <p:cNvSpPr/>
          <p:nvPr>
            <p:ph idx="2" type="pic"/>
          </p:nvPr>
        </p:nvSpPr>
        <p:spPr>
          <a:xfrm>
            <a:off x="0" y="-1"/>
            <a:ext cx="12188952" cy="4572000"/>
          </a:xfrm>
          <a:prstGeom prst="rect">
            <a:avLst/>
          </a:prstGeom>
          <a:solidFill>
            <a:srgbClr val="76CEEF"/>
          </a:solidFill>
          <a:ln>
            <a:noFill/>
          </a:ln>
        </p:spPr>
      </p:sp>
      <p:sp>
        <p:nvSpPr>
          <p:cNvPr id="75" name="Google Shape;75;p20"/>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6" name="Google Shape;76;p2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9" name="Google Shape;79;p20"/>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1"/>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
          <p:cNvSpPr/>
          <p:nvPr/>
        </p:nvSpPr>
        <p:spPr>
          <a:xfrm flipH="1">
            <a:off x="0" y="0"/>
            <a:ext cx="12188726" cy="6858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8" name="Google Shape;98;p1"/>
          <p:cNvSpPr/>
          <p:nvPr/>
        </p:nvSpPr>
        <p:spPr>
          <a:xfrm rot="5400000">
            <a:off x="10396" y="1276539"/>
            <a:ext cx="5570417" cy="4304276"/>
          </a:xfrm>
          <a:custGeom>
            <a:rect b="b" l="l" r="r" t="t"/>
            <a:pathLst>
              <a:path extrusionOk="0" h="4305008" w="5593163">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99" name="Google Shape;99;p1"/>
          <p:cNvSpPr/>
          <p:nvPr/>
        </p:nvSpPr>
        <p:spPr>
          <a:xfrm>
            <a:off x="4228592" y="620720"/>
            <a:ext cx="7323231" cy="55931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0" name="Google Shape;100;p1"/>
          <p:cNvSpPr txBox="1"/>
          <p:nvPr>
            <p:ph type="ctrTitle"/>
          </p:nvPr>
        </p:nvSpPr>
        <p:spPr>
          <a:xfrm>
            <a:off x="4393184" y="916912"/>
            <a:ext cx="6353967" cy="3023981"/>
          </a:xfrm>
          <a:prstGeom prst="rect">
            <a:avLst/>
          </a:prstGeom>
          <a:noFill/>
          <a:ln>
            <a:noFill/>
          </a:ln>
        </p:spPr>
        <p:txBody>
          <a:bodyPr anchorCtr="0" anchor="b" bIns="45700" lIns="91425" spcFirstLastPara="1" rIns="91425" wrap="square" tIns="45700">
            <a:normAutofit/>
          </a:bodyPr>
          <a:lstStyle/>
          <a:p>
            <a:pPr indent="0" lvl="0" marL="0" rtl="0" algn="ctr">
              <a:lnSpc>
                <a:spcPct val="80000"/>
              </a:lnSpc>
              <a:spcBef>
                <a:spcPts val="0"/>
              </a:spcBef>
              <a:spcAft>
                <a:spcPts val="0"/>
              </a:spcAft>
              <a:buClr>
                <a:srgbClr val="FFFFFF"/>
              </a:buClr>
              <a:buSzPts val="4800"/>
              <a:buFont typeface="Twentieth Century"/>
              <a:buNone/>
            </a:pPr>
            <a:r>
              <a:rPr lang="en-US" sz="4800">
                <a:solidFill>
                  <a:srgbClr val="FFFFFF"/>
                </a:solidFill>
              </a:rPr>
              <a:t>CO2 PREDICTION MACHINE LEARNING MODEL</a:t>
            </a:r>
            <a:br>
              <a:rPr lang="en-US" sz="4800">
                <a:solidFill>
                  <a:srgbClr val="FFFFFF"/>
                </a:solidFill>
              </a:rPr>
            </a:br>
            <a:br>
              <a:rPr lang="en-US" sz="4800">
                <a:solidFill>
                  <a:srgbClr val="FFFFFF"/>
                </a:solidFill>
              </a:rPr>
            </a:br>
            <a:r>
              <a:rPr lang="en-US" sz="4800">
                <a:solidFill>
                  <a:srgbClr val="FFFFFF"/>
                </a:solidFill>
              </a:rPr>
              <a:t>ANCA &amp; SEB </a:t>
            </a:r>
            <a:endParaRPr/>
          </a:p>
        </p:txBody>
      </p:sp>
      <p:cxnSp>
        <p:nvCxnSpPr>
          <p:cNvPr id="101" name="Google Shape;101;p1"/>
          <p:cNvCxnSpPr/>
          <p:nvPr/>
        </p:nvCxnSpPr>
        <p:spPr>
          <a:xfrm>
            <a:off x="4842932" y="4214336"/>
            <a:ext cx="5120640" cy="0"/>
          </a:xfrm>
          <a:prstGeom prst="straightConnector1">
            <a:avLst/>
          </a:prstGeom>
          <a:noFill/>
          <a:ln cap="flat" cmpd="sng" w="19050">
            <a:solidFill>
              <a:srgbClr val="FFFFFF"/>
            </a:solidFill>
            <a:prstDash val="solid"/>
            <a:round/>
            <a:headEnd len="sm" w="sm" type="none"/>
            <a:tailEnd len="sm" w="sm" type="none"/>
          </a:ln>
        </p:spPr>
      </p:cxnSp>
      <p:sp>
        <p:nvSpPr>
          <p:cNvPr id="102" name="Google Shape;102;p1"/>
          <p:cNvSpPr/>
          <p:nvPr/>
        </p:nvSpPr>
        <p:spPr>
          <a:xfrm>
            <a:off x="4064000" y="-2"/>
            <a:ext cx="164592" cy="68580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10"/>
          <p:cNvSpPr/>
          <p:nvPr/>
        </p:nvSpPr>
        <p:spPr>
          <a:xfrm>
            <a:off x="0" y="0"/>
            <a:ext cx="54684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78" name="Google Shape;178;p10"/>
          <p:cNvSpPr txBox="1"/>
          <p:nvPr>
            <p:ph type="title"/>
          </p:nvPr>
        </p:nvSpPr>
        <p:spPr>
          <a:xfrm>
            <a:off x="1030442" y="786391"/>
            <a:ext cx="3779100" cy="1499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0000"/>
              </a:lnSpc>
              <a:spcBef>
                <a:spcPts val="0"/>
              </a:spcBef>
              <a:spcAft>
                <a:spcPts val="0"/>
              </a:spcAft>
              <a:buClr>
                <a:srgbClr val="FFFFFF"/>
              </a:buClr>
              <a:buSzPct val="100000"/>
              <a:buFont typeface="Twentieth Century"/>
              <a:buNone/>
            </a:pPr>
            <a:r>
              <a:rPr lang="en-US">
                <a:solidFill>
                  <a:srgbClr val="FFFFFF"/>
                </a:solidFill>
              </a:rPr>
              <a:t>CHALLENGES AND LEARNING </a:t>
            </a:r>
            <a:endParaRPr/>
          </a:p>
        </p:txBody>
      </p:sp>
      <p:sp>
        <p:nvSpPr>
          <p:cNvPr id="179" name="Google Shape;179;p10"/>
          <p:cNvSpPr txBox="1"/>
          <p:nvPr/>
        </p:nvSpPr>
        <p:spPr>
          <a:xfrm>
            <a:off x="1024150" y="2519550"/>
            <a:ext cx="3791700" cy="3064500"/>
          </a:xfrm>
          <a:prstGeom prst="rect">
            <a:avLst/>
          </a:prstGeom>
          <a:noFill/>
          <a:ln>
            <a:noFill/>
          </a:ln>
        </p:spPr>
        <p:txBody>
          <a:bodyPr anchorCtr="0" anchor="t" bIns="45700" lIns="45700" spcFirstLastPara="1" rIns="45700" wrap="square" tIns="45700">
            <a:normAutofit/>
          </a:bodyPr>
          <a:lstStyle/>
          <a:p>
            <a:pPr indent="-342900" lvl="0" marL="457200" rtl="0" algn="just">
              <a:lnSpc>
                <a:spcPct val="90000"/>
              </a:lnSpc>
              <a:spcBef>
                <a:spcPts val="0"/>
              </a:spcBef>
              <a:spcAft>
                <a:spcPts val="0"/>
              </a:spcAft>
              <a:buClr>
                <a:srgbClr val="FFFFFF"/>
              </a:buClr>
              <a:buSzPts val="1800"/>
              <a:buFont typeface="Twentieth Century"/>
              <a:buChar char="●"/>
            </a:pPr>
            <a:r>
              <a:rPr lang="en-US" sz="1800">
                <a:solidFill>
                  <a:schemeClr val="lt1"/>
                </a:solidFill>
                <a:latin typeface="Twentieth Century"/>
                <a:ea typeface="Twentieth Century"/>
                <a:cs typeface="Twentieth Century"/>
                <a:sym typeface="Twentieth Century"/>
              </a:rPr>
              <a:t>Github</a:t>
            </a:r>
            <a:endParaRPr sz="1800">
              <a:solidFill>
                <a:schemeClr val="lt1"/>
              </a:solidFill>
              <a:latin typeface="Twentieth Century"/>
              <a:ea typeface="Twentieth Century"/>
              <a:cs typeface="Twentieth Century"/>
              <a:sym typeface="Twentieth Century"/>
            </a:endParaRPr>
          </a:p>
          <a:p>
            <a:pPr indent="0" lvl="0" marL="457200" rtl="0" algn="just">
              <a:lnSpc>
                <a:spcPct val="90000"/>
              </a:lnSpc>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342900" lvl="0" marL="457200" rtl="0" algn="just">
              <a:lnSpc>
                <a:spcPct val="90000"/>
              </a:lnSpc>
              <a:spcBef>
                <a:spcPts val="0"/>
              </a:spcBef>
              <a:spcAft>
                <a:spcPts val="0"/>
              </a:spcAft>
              <a:buClr>
                <a:srgbClr val="FFFFFF"/>
              </a:buClr>
              <a:buSzPts val="1800"/>
              <a:buFont typeface="Twentieth Century"/>
              <a:buChar char="●"/>
            </a:pPr>
            <a:r>
              <a:rPr lang="en-US" sz="1800">
                <a:solidFill>
                  <a:schemeClr val="lt1"/>
                </a:solidFill>
                <a:latin typeface="Twentieth Century"/>
                <a:ea typeface="Twentieth Century"/>
                <a:cs typeface="Twentieth Century"/>
                <a:sym typeface="Twentieth Century"/>
              </a:rPr>
              <a:t>Parameter tuning and ensemble method were not totally clear to us.</a:t>
            </a:r>
            <a:endParaRPr sz="1800">
              <a:solidFill>
                <a:schemeClr val="lt1"/>
              </a:solidFill>
              <a:latin typeface="Twentieth Century"/>
              <a:ea typeface="Twentieth Century"/>
              <a:cs typeface="Twentieth Century"/>
              <a:sym typeface="Twentieth Century"/>
            </a:endParaRPr>
          </a:p>
          <a:p>
            <a:pPr indent="0" lvl="0" marL="457200" rtl="0" algn="just">
              <a:lnSpc>
                <a:spcPct val="90000"/>
              </a:lnSpc>
              <a:spcBef>
                <a:spcPts val="0"/>
              </a:spcBef>
              <a:spcAft>
                <a:spcPts val="0"/>
              </a:spcAft>
              <a:buNone/>
            </a:pPr>
            <a:r>
              <a:rPr lang="en-US" sz="1800">
                <a:solidFill>
                  <a:schemeClr val="lt1"/>
                </a:solidFill>
                <a:latin typeface="Twentieth Century"/>
                <a:ea typeface="Twentieth Century"/>
                <a:cs typeface="Twentieth Century"/>
                <a:sym typeface="Twentieth Century"/>
              </a:rPr>
              <a:t> </a:t>
            </a:r>
            <a:endParaRPr sz="1800">
              <a:solidFill>
                <a:srgbClr val="FFFFFF"/>
              </a:solidFill>
              <a:latin typeface="Twentieth Century"/>
              <a:ea typeface="Twentieth Century"/>
              <a:cs typeface="Twentieth Century"/>
              <a:sym typeface="Twentieth Century"/>
            </a:endParaRPr>
          </a:p>
          <a:p>
            <a:pPr indent="-342900" lvl="0" marL="457200" rtl="0" algn="just">
              <a:lnSpc>
                <a:spcPct val="90000"/>
              </a:lnSpc>
              <a:spcBef>
                <a:spcPts val="600"/>
              </a:spcBef>
              <a:spcAft>
                <a:spcPts val="0"/>
              </a:spcAft>
              <a:buClr>
                <a:srgbClr val="FFFFFF"/>
              </a:buClr>
              <a:buSzPts val="1800"/>
              <a:buFont typeface="Twentieth Century"/>
              <a:buChar char="●"/>
            </a:pPr>
            <a:r>
              <a:rPr lang="en-US" sz="1800">
                <a:solidFill>
                  <a:schemeClr val="lt1"/>
                </a:solidFill>
                <a:latin typeface="Twentieth Century"/>
                <a:ea typeface="Twentieth Century"/>
                <a:cs typeface="Twentieth Century"/>
                <a:sym typeface="Twentieth Century"/>
              </a:rPr>
              <a:t>And finally, we were not sure if our model would actually help the use case  (the actual selection of a second-hand car) </a:t>
            </a:r>
            <a:endParaRPr sz="1800">
              <a:solidFill>
                <a:srgbClr val="FFFFFF"/>
              </a:solidFill>
              <a:latin typeface="Twentieth Century"/>
              <a:ea typeface="Twentieth Century"/>
              <a:cs typeface="Twentieth Century"/>
              <a:sym typeface="Twentieth Century"/>
            </a:endParaRPr>
          </a:p>
          <a:p>
            <a:pPr indent="-285750" lvl="0" marL="285750" marR="0" rtl="0" algn="just">
              <a:lnSpc>
                <a:spcPct val="90000"/>
              </a:lnSpc>
              <a:spcBef>
                <a:spcPts val="600"/>
              </a:spcBef>
              <a:spcAft>
                <a:spcPts val="0"/>
              </a:spcAft>
              <a:buClr>
                <a:schemeClr val="accent1"/>
              </a:buClr>
              <a:buSzPts val="1800"/>
              <a:buFont typeface="Twentieth Century"/>
              <a:buChar char="●"/>
            </a:pPr>
            <a:r>
              <a:t/>
            </a:r>
            <a:endParaRPr/>
          </a:p>
        </p:txBody>
      </p:sp>
      <p:pic>
        <p:nvPicPr>
          <p:cNvPr descr="A cat from a tree branch&#10;&#10;Description automatically generated" id="180" name="Google Shape;180;p10"/>
          <p:cNvPicPr preferRelativeResize="0"/>
          <p:nvPr/>
        </p:nvPicPr>
        <p:blipFill rotWithShape="1">
          <a:blip r:embed="rId3">
            <a:alphaModFix/>
          </a:blip>
          <a:srcRect b="0" l="0" r="0" t="0"/>
          <a:stretch/>
        </p:blipFill>
        <p:spPr>
          <a:xfrm>
            <a:off x="6096000" y="701039"/>
            <a:ext cx="5455921" cy="54559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
          <p:cNvSpPr/>
          <p:nvPr/>
        </p:nvSpPr>
        <p:spPr>
          <a:xfrm>
            <a:off x="327546" y="4572000"/>
            <a:ext cx="7058307" cy="1964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8" name="Google Shape;108;p2"/>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FFFFFF"/>
              </a:buClr>
              <a:buSzPts val="6000"/>
              <a:buFont typeface="Twentieth Century"/>
              <a:buNone/>
            </a:pPr>
            <a:r>
              <a:rPr lang="en-US" sz="6000">
                <a:solidFill>
                  <a:srgbClr val="FFFFFF"/>
                </a:solidFill>
              </a:rPr>
              <a:t>CONTENT</a:t>
            </a:r>
            <a:endParaRPr/>
          </a:p>
        </p:txBody>
      </p:sp>
      <p:pic>
        <p:nvPicPr>
          <p:cNvPr descr="A collage of graphs&#10;&#10;Description automatically generated" id="109" name="Google Shape;109;p2"/>
          <p:cNvPicPr preferRelativeResize="0"/>
          <p:nvPr/>
        </p:nvPicPr>
        <p:blipFill rotWithShape="1">
          <a:blip r:embed="rId3">
            <a:alphaModFix/>
          </a:blip>
          <a:srcRect b="20714" l="0" r="1" t="16881"/>
          <a:stretch/>
        </p:blipFill>
        <p:spPr>
          <a:xfrm>
            <a:off x="327547" y="321733"/>
            <a:ext cx="7058306" cy="4107392"/>
          </a:xfrm>
          <a:prstGeom prst="rect">
            <a:avLst/>
          </a:prstGeom>
          <a:noFill/>
          <a:ln>
            <a:noFill/>
          </a:ln>
        </p:spPr>
      </p:pic>
      <p:sp>
        <p:nvSpPr>
          <p:cNvPr id="110" name="Google Shape;110;p2"/>
          <p:cNvSpPr/>
          <p:nvPr/>
        </p:nvSpPr>
        <p:spPr>
          <a:xfrm>
            <a:off x="7534655" y="321732"/>
            <a:ext cx="4335613" cy="6214534"/>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1" name="Google Shape;111;p2"/>
          <p:cNvSpPr txBox="1"/>
          <p:nvPr>
            <p:ph idx="1" type="body"/>
          </p:nvPr>
        </p:nvSpPr>
        <p:spPr>
          <a:xfrm>
            <a:off x="8029319" y="917725"/>
            <a:ext cx="3424739" cy="4852362"/>
          </a:xfrm>
          <a:prstGeom prst="rect">
            <a:avLst/>
          </a:prstGeom>
          <a:noFill/>
          <a:ln>
            <a:noFill/>
          </a:ln>
        </p:spPr>
        <p:txBody>
          <a:bodyPr anchorCtr="0" anchor="ctr"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sz="2000">
                <a:solidFill>
                  <a:srgbClr val="FFFFFF"/>
                </a:solidFill>
              </a:rPr>
              <a:t>Project Overview </a:t>
            </a:r>
            <a:endParaRPr/>
          </a:p>
          <a:p>
            <a:pPr indent="-127000" lvl="0" marL="91440" rtl="0" algn="l">
              <a:lnSpc>
                <a:spcPct val="90000"/>
              </a:lnSpc>
              <a:spcBef>
                <a:spcPts val="1400"/>
              </a:spcBef>
              <a:spcAft>
                <a:spcPts val="0"/>
              </a:spcAft>
              <a:buSzPts val="2000"/>
              <a:buChar char=" "/>
            </a:pPr>
            <a:r>
              <a:rPr lang="en-US" sz="2000">
                <a:solidFill>
                  <a:srgbClr val="FFFFFF"/>
                </a:solidFill>
              </a:rPr>
              <a:t>Data Selection and Preparation </a:t>
            </a:r>
            <a:endParaRPr/>
          </a:p>
          <a:p>
            <a:pPr indent="-127000" lvl="0" marL="91440" rtl="0" algn="l">
              <a:lnSpc>
                <a:spcPct val="90000"/>
              </a:lnSpc>
              <a:spcBef>
                <a:spcPts val="1400"/>
              </a:spcBef>
              <a:spcAft>
                <a:spcPts val="0"/>
              </a:spcAft>
              <a:buSzPts val="2000"/>
              <a:buChar char=" "/>
            </a:pPr>
            <a:r>
              <a:rPr lang="en-US" sz="2000">
                <a:solidFill>
                  <a:srgbClr val="FFFFFF"/>
                </a:solidFill>
              </a:rPr>
              <a:t>Feature Engineering and Selection</a:t>
            </a:r>
            <a:endParaRPr/>
          </a:p>
          <a:p>
            <a:pPr indent="-127000" lvl="0" marL="91440" rtl="0" algn="l">
              <a:lnSpc>
                <a:spcPct val="90000"/>
              </a:lnSpc>
              <a:spcBef>
                <a:spcPts val="1400"/>
              </a:spcBef>
              <a:spcAft>
                <a:spcPts val="0"/>
              </a:spcAft>
              <a:buSzPts val="2000"/>
              <a:buChar char=" "/>
            </a:pPr>
            <a:r>
              <a:rPr lang="en-US" sz="2000">
                <a:solidFill>
                  <a:srgbClr val="FFFFFF"/>
                </a:solidFill>
              </a:rPr>
              <a:t>Model Building and Evaluation </a:t>
            </a:r>
            <a:endParaRPr/>
          </a:p>
          <a:p>
            <a:pPr indent="-127000" lvl="0" marL="91440" rtl="0" algn="l">
              <a:lnSpc>
                <a:spcPct val="90000"/>
              </a:lnSpc>
              <a:spcBef>
                <a:spcPts val="1400"/>
              </a:spcBef>
              <a:spcAft>
                <a:spcPts val="0"/>
              </a:spcAft>
              <a:buSzPts val="2000"/>
              <a:buChar char=" "/>
            </a:pPr>
            <a:r>
              <a:rPr lang="en-US" sz="2000">
                <a:solidFill>
                  <a:srgbClr val="FFFFFF"/>
                </a:solidFill>
              </a:rPr>
              <a:t>Hyperparameter Tuning and Model Optimization </a:t>
            </a:r>
            <a:endParaRPr/>
          </a:p>
          <a:p>
            <a:pPr indent="-127000" lvl="0" marL="91440" rtl="0" algn="l">
              <a:lnSpc>
                <a:spcPct val="90000"/>
              </a:lnSpc>
              <a:spcBef>
                <a:spcPts val="1400"/>
              </a:spcBef>
              <a:spcAft>
                <a:spcPts val="0"/>
              </a:spcAft>
              <a:buSzPts val="2000"/>
              <a:buChar char=" "/>
            </a:pPr>
            <a:r>
              <a:rPr lang="en-US" sz="2000">
                <a:solidFill>
                  <a:srgbClr val="FFFFFF"/>
                </a:solidFill>
              </a:rPr>
              <a:t>Key Findings and Insights </a:t>
            </a:r>
            <a:endParaRPr/>
          </a:p>
          <a:p>
            <a:pPr indent="-127000" lvl="0" marL="91440" rtl="0" algn="l">
              <a:lnSpc>
                <a:spcPct val="90000"/>
              </a:lnSpc>
              <a:spcBef>
                <a:spcPts val="1400"/>
              </a:spcBef>
              <a:spcAft>
                <a:spcPts val="0"/>
              </a:spcAft>
              <a:buSzPts val="2000"/>
              <a:buChar char=" "/>
            </a:pPr>
            <a:r>
              <a:rPr lang="en-US" sz="2000">
                <a:solidFill>
                  <a:srgbClr val="FFFFFF"/>
                </a:solidFill>
              </a:rPr>
              <a:t>Real-World Application and Impact</a:t>
            </a:r>
            <a:endParaRPr/>
          </a:p>
          <a:p>
            <a:pPr indent="-127000" lvl="0" marL="91440" rtl="0" algn="l">
              <a:lnSpc>
                <a:spcPct val="90000"/>
              </a:lnSpc>
              <a:spcBef>
                <a:spcPts val="1400"/>
              </a:spcBef>
              <a:spcAft>
                <a:spcPts val="0"/>
              </a:spcAft>
              <a:buSzPts val="2000"/>
              <a:buChar char=" "/>
            </a:pPr>
            <a:r>
              <a:rPr lang="en-US" sz="2000">
                <a:solidFill>
                  <a:srgbClr val="FFFFFF"/>
                </a:solidFill>
              </a:rPr>
              <a:t>Challenges and Learning </a:t>
            </a:r>
            <a:endParaRPr/>
          </a:p>
          <a:p>
            <a:pPr indent="-127000" lvl="0" marL="91440" rtl="0" algn="l">
              <a:lnSpc>
                <a:spcPct val="90000"/>
              </a:lnSpc>
              <a:spcBef>
                <a:spcPts val="1400"/>
              </a:spcBef>
              <a:spcAft>
                <a:spcPts val="0"/>
              </a:spcAft>
              <a:buSzPts val="2000"/>
              <a:buChar char=" "/>
            </a:pPr>
            <a:r>
              <a:rPr lang="en-US" sz="2000">
                <a:solidFill>
                  <a:srgbClr val="FFFFFF"/>
                </a:solidFill>
              </a:rPr>
              <a:t>Future work and improvements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3"/>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7" name="Google Shape;117;p3"/>
          <p:cNvSpPr txBox="1"/>
          <p:nvPr>
            <p:ph type="title"/>
          </p:nvPr>
        </p:nvSpPr>
        <p:spPr>
          <a:xfrm>
            <a:off x="1024129" y="585216"/>
            <a:ext cx="3779085"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4600"/>
              <a:buFont typeface="Twentieth Century"/>
              <a:buNone/>
            </a:pPr>
            <a:r>
              <a:rPr lang="en-US" sz="4600">
                <a:solidFill>
                  <a:srgbClr val="FFFFFF"/>
                </a:solidFill>
              </a:rPr>
              <a:t>PROJECT OVERVIEW </a:t>
            </a:r>
            <a:br>
              <a:rPr lang="en-US" sz="4600">
                <a:solidFill>
                  <a:srgbClr val="FFFFFF"/>
                </a:solidFill>
              </a:rPr>
            </a:br>
            <a:endParaRPr sz="4600">
              <a:solidFill>
                <a:srgbClr val="FFFFFF"/>
              </a:solidFill>
            </a:endParaRPr>
          </a:p>
        </p:txBody>
      </p:sp>
      <p:cxnSp>
        <p:nvCxnSpPr>
          <p:cNvPr id="118" name="Google Shape;118;p3"/>
          <p:cNvCxnSpPr/>
          <p:nvPr/>
        </p:nvCxnSpPr>
        <p:spPr>
          <a:xfrm rot="10800000">
            <a:off x="762000" y="826324"/>
            <a:ext cx="0" cy="914400"/>
          </a:xfrm>
          <a:prstGeom prst="straightConnector1">
            <a:avLst/>
          </a:prstGeom>
          <a:noFill/>
          <a:ln cap="flat" cmpd="sng" w="19050">
            <a:solidFill>
              <a:srgbClr val="D0EEF9"/>
            </a:solidFill>
            <a:prstDash val="solid"/>
            <a:round/>
            <a:headEnd len="sm" w="sm" type="none"/>
            <a:tailEnd len="sm" w="sm" type="none"/>
          </a:ln>
        </p:spPr>
      </p:cxnSp>
      <p:sp>
        <p:nvSpPr>
          <p:cNvPr id="119" name="Google Shape;119;p3"/>
          <p:cNvSpPr txBox="1"/>
          <p:nvPr/>
        </p:nvSpPr>
        <p:spPr>
          <a:xfrm>
            <a:off x="955450" y="2286000"/>
            <a:ext cx="3860400" cy="3931800"/>
          </a:xfrm>
          <a:prstGeom prst="rect">
            <a:avLst/>
          </a:prstGeom>
          <a:noFill/>
          <a:ln>
            <a:noFill/>
          </a:ln>
        </p:spPr>
        <p:txBody>
          <a:bodyPr anchorCtr="0" anchor="t" bIns="45700" lIns="45700" spcFirstLastPara="1" rIns="45700" wrap="square" tIns="45700">
            <a:normAutofit lnSpcReduction="10000"/>
          </a:bodyPr>
          <a:lstStyle/>
          <a:p>
            <a:pPr indent="0" lvl="0" marL="0" marR="0" rtl="0" algn="l">
              <a:lnSpc>
                <a:spcPct val="90000"/>
              </a:lnSpc>
              <a:spcBef>
                <a:spcPts val="0"/>
              </a:spcBef>
              <a:spcAft>
                <a:spcPts val="0"/>
              </a:spcAft>
              <a:buNone/>
            </a:pPr>
            <a:r>
              <a:t/>
            </a:r>
            <a:endParaRPr b="1" sz="2000">
              <a:solidFill>
                <a:srgbClr val="FFFFFF"/>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rPr b="1" lang="en-US" sz="2000">
                <a:solidFill>
                  <a:srgbClr val="FFFFFF"/>
                </a:solidFill>
                <a:latin typeface="Twentieth Century"/>
                <a:ea typeface="Twentieth Century"/>
                <a:cs typeface="Twentieth Century"/>
                <a:sym typeface="Twentieth Century"/>
              </a:rPr>
              <a:t>Machine learning Project based on a Kaggle data set on CO2 Emissions according to car models.  </a:t>
            </a:r>
            <a:endParaRPr/>
          </a:p>
          <a:p>
            <a:pPr indent="0" lvl="0" marL="0" marR="0" rtl="0" algn="l">
              <a:lnSpc>
                <a:spcPct val="90000"/>
              </a:lnSpc>
              <a:spcBef>
                <a:spcPts val="600"/>
              </a:spcBef>
              <a:spcAft>
                <a:spcPts val="0"/>
              </a:spcAft>
              <a:buNone/>
            </a:pPr>
            <a:r>
              <a:t/>
            </a:r>
            <a:endParaRPr b="1" sz="2000">
              <a:solidFill>
                <a:srgbClr val="FFFFFF"/>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t/>
            </a:r>
            <a:endParaRPr b="1" sz="2000">
              <a:solidFill>
                <a:srgbClr val="FFFFFF"/>
              </a:solidFill>
              <a:latin typeface="Twentieth Century"/>
              <a:ea typeface="Twentieth Century"/>
              <a:cs typeface="Twentieth Century"/>
              <a:sym typeface="Twentieth Century"/>
            </a:endParaRPr>
          </a:p>
          <a:p>
            <a:pPr indent="0" lvl="0" marL="0" marR="0" rtl="0" algn="just">
              <a:lnSpc>
                <a:spcPct val="90000"/>
              </a:lnSpc>
              <a:spcBef>
                <a:spcPts val="600"/>
              </a:spcBef>
              <a:spcAft>
                <a:spcPts val="0"/>
              </a:spcAft>
              <a:buNone/>
            </a:pPr>
            <a:r>
              <a:rPr b="1" lang="en-US" sz="2000">
                <a:solidFill>
                  <a:srgbClr val="FFFFFF"/>
                </a:solidFill>
                <a:latin typeface="Twentieth Century"/>
                <a:ea typeface="Twentieth Century"/>
                <a:cs typeface="Twentieth Century"/>
                <a:sym typeface="Twentieth Century"/>
              </a:rPr>
              <a:t>Objective: Create a model capable of prediction CO2 emissions for second-hand cars.</a:t>
            </a:r>
            <a:endParaRPr/>
          </a:p>
          <a:p>
            <a:pPr indent="0" lvl="0" marL="0" marR="0" rtl="0" algn="l">
              <a:lnSpc>
                <a:spcPct val="90000"/>
              </a:lnSpc>
              <a:spcBef>
                <a:spcPts val="600"/>
              </a:spcBef>
              <a:spcAft>
                <a:spcPts val="0"/>
              </a:spcAft>
              <a:buNone/>
            </a:pPr>
            <a:r>
              <a:t/>
            </a:r>
            <a:endParaRPr b="1" sz="1800">
              <a:solidFill>
                <a:srgbClr val="FFFFFF"/>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t/>
            </a:r>
            <a:endParaRPr sz="1800">
              <a:solidFill>
                <a:srgbClr val="FFFFFF"/>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t/>
            </a:r>
            <a:endParaRPr sz="1800">
              <a:solidFill>
                <a:srgbClr val="FFFFFF"/>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t/>
            </a:r>
            <a:endParaRPr sz="1800">
              <a:solidFill>
                <a:srgbClr val="FFFFFF"/>
              </a:solidFill>
              <a:latin typeface="Twentieth Century"/>
              <a:ea typeface="Twentieth Century"/>
              <a:cs typeface="Twentieth Century"/>
              <a:sym typeface="Twentieth Century"/>
            </a:endParaRPr>
          </a:p>
        </p:txBody>
      </p:sp>
      <p:pic>
        <p:nvPicPr>
          <p:cNvPr descr="A person drawing a graph on a computer screen&#10;&#10;Description automatically generated" id="120" name="Google Shape;120;p3"/>
          <p:cNvPicPr preferRelativeResize="0"/>
          <p:nvPr/>
        </p:nvPicPr>
        <p:blipFill rotWithShape="1">
          <a:blip r:embed="rId3">
            <a:alphaModFix/>
          </a:blip>
          <a:srcRect b="0" l="0" r="0" t="0"/>
          <a:stretch/>
        </p:blipFill>
        <p:spPr>
          <a:xfrm>
            <a:off x="6096000" y="701039"/>
            <a:ext cx="5455921" cy="5455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4"/>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27" name="Google Shape;127;p4"/>
          <p:cNvSpPr txBox="1"/>
          <p:nvPr>
            <p:ph type="title"/>
          </p:nvPr>
        </p:nvSpPr>
        <p:spPr>
          <a:xfrm>
            <a:off x="971050" y="870527"/>
            <a:ext cx="3779100" cy="1798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FFFFFF"/>
              </a:buClr>
              <a:buSzPct val="100000"/>
              <a:buFont typeface="Twentieth Century"/>
              <a:buNone/>
            </a:pPr>
            <a:r>
              <a:rPr lang="en-US" sz="4600">
                <a:solidFill>
                  <a:srgbClr val="FFFFFF"/>
                </a:solidFill>
              </a:rPr>
              <a:t>DATA SELECTION AND PREPARATION </a:t>
            </a:r>
            <a:endParaRPr/>
          </a:p>
        </p:txBody>
      </p:sp>
      <p:cxnSp>
        <p:nvCxnSpPr>
          <p:cNvPr id="128" name="Google Shape;128;p4"/>
          <p:cNvCxnSpPr/>
          <p:nvPr/>
        </p:nvCxnSpPr>
        <p:spPr>
          <a:xfrm rot="10800000">
            <a:off x="762000" y="826324"/>
            <a:ext cx="0" cy="914400"/>
          </a:xfrm>
          <a:prstGeom prst="straightConnector1">
            <a:avLst/>
          </a:prstGeom>
          <a:noFill/>
          <a:ln cap="flat" cmpd="sng" w="19050">
            <a:solidFill>
              <a:srgbClr val="D0EEF9"/>
            </a:solidFill>
            <a:prstDash val="solid"/>
            <a:round/>
            <a:headEnd len="sm" w="sm" type="none"/>
            <a:tailEnd len="sm" w="sm" type="none"/>
          </a:ln>
        </p:spPr>
      </p:cxnSp>
      <p:sp>
        <p:nvSpPr>
          <p:cNvPr id="129" name="Google Shape;129;p4"/>
          <p:cNvSpPr txBox="1"/>
          <p:nvPr/>
        </p:nvSpPr>
        <p:spPr>
          <a:xfrm>
            <a:off x="826125" y="3110500"/>
            <a:ext cx="3977100" cy="3128700"/>
          </a:xfrm>
          <a:prstGeom prst="rect">
            <a:avLst/>
          </a:prstGeom>
          <a:noFill/>
          <a:ln>
            <a:noFill/>
          </a:ln>
        </p:spPr>
        <p:txBody>
          <a:bodyPr anchorCtr="0" anchor="t" bIns="45700" lIns="45700" spcFirstLastPara="1" rIns="45700" wrap="square" tIns="45700">
            <a:normAutofit/>
          </a:bodyPr>
          <a:lstStyle/>
          <a:p>
            <a:pPr indent="-285750" lvl="0" marL="285750" marR="0" rtl="0" algn="just">
              <a:lnSpc>
                <a:spcPct val="90000"/>
              </a:lnSpc>
              <a:spcBef>
                <a:spcPts val="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Kaggle Data Set with 935 rows and 12 Columns</a:t>
            </a:r>
            <a:endParaRPr sz="1800">
              <a:solidFill>
                <a:srgbClr val="FFFFFF"/>
              </a:solidFill>
              <a:latin typeface="Twentieth Century"/>
              <a:ea typeface="Twentieth Century"/>
              <a:cs typeface="Twentieth Century"/>
              <a:sym typeface="Twentieth Century"/>
            </a:endParaRPr>
          </a:p>
          <a:p>
            <a:pPr indent="0" lvl="0" marL="457200" marR="0" rtl="0" algn="just">
              <a:lnSpc>
                <a:spcPct val="90000"/>
              </a:lnSpc>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a:p>
            <a:pPr indent="-285750" lvl="0" marL="285750" marR="0" rtl="0" algn="just">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Data Cleaning included drop null-values, duplication-check, removed unnecessary columns (Model year), also tried to split the transmission and vehicle class columns (which might have not been a great idea cf. challenges). </a:t>
            </a:r>
            <a:endParaRPr/>
          </a:p>
          <a:p>
            <a:pPr indent="-171450" lvl="0" marL="285750" marR="0" rtl="0" algn="l">
              <a:lnSpc>
                <a:spcPct val="90000"/>
              </a:lnSpc>
              <a:spcBef>
                <a:spcPts val="600"/>
              </a:spcBef>
              <a:spcAft>
                <a:spcPts val="0"/>
              </a:spcAft>
              <a:buClr>
                <a:schemeClr val="accent1"/>
              </a:buClr>
              <a:buSzPts val="1800"/>
              <a:buFont typeface="Arial"/>
              <a:buNone/>
            </a:pPr>
            <a:r>
              <a:t/>
            </a:r>
            <a:endParaRPr sz="1800">
              <a:solidFill>
                <a:srgbClr val="FFFFFF"/>
              </a:solidFill>
              <a:latin typeface="Twentieth Century"/>
              <a:ea typeface="Twentieth Century"/>
              <a:cs typeface="Twentieth Century"/>
              <a:sym typeface="Twentieth Century"/>
            </a:endParaRPr>
          </a:p>
        </p:txBody>
      </p:sp>
      <p:pic>
        <p:nvPicPr>
          <p:cNvPr descr="A screenshot of a computer&#10;&#10;Description automatically generated" id="130" name="Google Shape;130;p4"/>
          <p:cNvPicPr preferRelativeResize="0"/>
          <p:nvPr/>
        </p:nvPicPr>
        <p:blipFill rotWithShape="1">
          <a:blip r:embed="rId3">
            <a:alphaModFix/>
          </a:blip>
          <a:srcRect b="1" l="6452" r="5048" t="0"/>
          <a:stretch/>
        </p:blipFill>
        <p:spPr>
          <a:xfrm>
            <a:off x="6096000" y="1841542"/>
            <a:ext cx="5455921" cy="31749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5"/>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36" name="Google Shape;136;p5"/>
          <p:cNvSpPr txBox="1"/>
          <p:nvPr>
            <p:ph type="title"/>
          </p:nvPr>
        </p:nvSpPr>
        <p:spPr>
          <a:xfrm>
            <a:off x="1024129" y="585216"/>
            <a:ext cx="3779085"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3900"/>
              <a:buFont typeface="Twentieth Century"/>
              <a:buNone/>
            </a:pPr>
            <a:r>
              <a:rPr lang="en-US" sz="3900">
                <a:solidFill>
                  <a:srgbClr val="FFFFFF"/>
                </a:solidFill>
              </a:rPr>
              <a:t>FEATURE ENGINEERING AND SELECTION</a:t>
            </a:r>
            <a:endParaRPr/>
          </a:p>
        </p:txBody>
      </p:sp>
      <p:cxnSp>
        <p:nvCxnSpPr>
          <p:cNvPr id="137" name="Google Shape;137;p5"/>
          <p:cNvCxnSpPr/>
          <p:nvPr/>
        </p:nvCxnSpPr>
        <p:spPr>
          <a:xfrm rot="10800000">
            <a:off x="762000" y="826324"/>
            <a:ext cx="0" cy="914400"/>
          </a:xfrm>
          <a:prstGeom prst="straightConnector1">
            <a:avLst/>
          </a:prstGeom>
          <a:noFill/>
          <a:ln cap="flat" cmpd="sng" w="19050">
            <a:solidFill>
              <a:srgbClr val="D0EEF9"/>
            </a:solidFill>
            <a:prstDash val="solid"/>
            <a:round/>
            <a:headEnd len="sm" w="sm" type="none"/>
            <a:tailEnd len="sm" w="sm" type="none"/>
          </a:ln>
        </p:spPr>
      </p:cxnSp>
      <p:sp>
        <p:nvSpPr>
          <p:cNvPr id="138" name="Google Shape;138;p5"/>
          <p:cNvSpPr txBox="1"/>
          <p:nvPr/>
        </p:nvSpPr>
        <p:spPr>
          <a:xfrm>
            <a:off x="849300" y="2286000"/>
            <a:ext cx="3960300" cy="2661000"/>
          </a:xfrm>
          <a:prstGeom prst="rect">
            <a:avLst/>
          </a:prstGeom>
          <a:noFill/>
          <a:ln>
            <a:noFill/>
          </a:ln>
        </p:spPr>
        <p:txBody>
          <a:bodyPr anchorCtr="0" anchor="t" bIns="45700" lIns="45700" spcFirstLastPara="1" rIns="45700" wrap="square" tIns="45700">
            <a:normAutofit/>
          </a:bodyPr>
          <a:lstStyle/>
          <a:p>
            <a:pPr indent="-285750" lvl="0" marL="285750" marR="0" rtl="0" algn="l">
              <a:lnSpc>
                <a:spcPct val="90000"/>
              </a:lnSpc>
              <a:spcBef>
                <a:spcPts val="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Kept close to the proposed class and lab model</a:t>
            </a:r>
            <a:endParaRPr/>
          </a:p>
          <a:p>
            <a:pPr indent="-285750" lvl="0" marL="285750" marR="0" rtl="0" algn="l">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First divided into feature and target</a:t>
            </a:r>
            <a:endParaRPr/>
          </a:p>
          <a:p>
            <a:pPr indent="-285750" lvl="0" marL="285750" marR="0" rtl="0" algn="l">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Perform train-test Split </a:t>
            </a:r>
            <a:endParaRPr/>
          </a:p>
          <a:p>
            <a:pPr indent="-285750" lvl="0" marL="285750" marR="0" rtl="0" algn="l">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Feature was then </a:t>
            </a:r>
            <a:r>
              <a:rPr lang="en-US" sz="1800">
                <a:solidFill>
                  <a:srgbClr val="FFFFFF"/>
                </a:solidFill>
                <a:latin typeface="Twentieth Century"/>
                <a:ea typeface="Twentieth Century"/>
                <a:cs typeface="Twentieth Century"/>
                <a:sym typeface="Twentieth Century"/>
              </a:rPr>
              <a:t>split</a:t>
            </a:r>
            <a:r>
              <a:rPr lang="en-US" sz="1800">
                <a:solidFill>
                  <a:srgbClr val="FFFFFF"/>
                </a:solidFill>
                <a:latin typeface="Twentieth Century"/>
                <a:ea typeface="Twentieth Century"/>
                <a:cs typeface="Twentieth Century"/>
                <a:sym typeface="Twentieth Century"/>
              </a:rPr>
              <a:t> into Numerical and categorical</a:t>
            </a:r>
            <a:endParaRPr/>
          </a:p>
          <a:p>
            <a:pPr indent="-285750" lvl="0" marL="285750" marR="0" rtl="0" algn="l">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Categorical: one hot encoding</a:t>
            </a:r>
            <a:endParaRPr/>
          </a:p>
          <a:p>
            <a:pPr indent="-285750" lvl="0" marL="285750" marR="0" rtl="0" algn="l">
              <a:lnSpc>
                <a:spcPct val="90000"/>
              </a:lnSpc>
              <a:spcBef>
                <a:spcPts val="600"/>
              </a:spcBef>
              <a:spcAft>
                <a:spcPts val="0"/>
              </a:spcAft>
              <a:buClr>
                <a:schemeClr val="accent1"/>
              </a:buClr>
              <a:buSzPts val="1800"/>
              <a:buFont typeface="Arial"/>
              <a:buChar char="•"/>
            </a:pPr>
            <a:r>
              <a:rPr lang="en-US" sz="1800">
                <a:solidFill>
                  <a:srgbClr val="FFFFFF"/>
                </a:solidFill>
                <a:latin typeface="Twentieth Century"/>
                <a:ea typeface="Twentieth Century"/>
                <a:cs typeface="Twentieth Century"/>
                <a:sym typeface="Twentieth Century"/>
              </a:rPr>
              <a:t>Numerical: </a:t>
            </a:r>
            <a:r>
              <a:rPr lang="en-US" sz="1800">
                <a:solidFill>
                  <a:srgbClr val="FFFFFF"/>
                </a:solidFill>
                <a:latin typeface="Twentieth Century"/>
                <a:ea typeface="Twentieth Century"/>
                <a:cs typeface="Twentieth Century"/>
                <a:sym typeface="Twentieth Century"/>
              </a:rPr>
              <a:t>scaling</a:t>
            </a:r>
            <a:r>
              <a:rPr lang="en-US" sz="1800">
                <a:solidFill>
                  <a:srgbClr val="FFFFFF"/>
                </a:solidFill>
                <a:latin typeface="Twentieth Century"/>
                <a:ea typeface="Twentieth Century"/>
                <a:cs typeface="Twentieth Century"/>
                <a:sym typeface="Twentieth Century"/>
              </a:rPr>
              <a:t> and normalized  </a:t>
            </a:r>
            <a:endParaRPr/>
          </a:p>
        </p:txBody>
      </p:sp>
      <p:pic>
        <p:nvPicPr>
          <p:cNvPr descr="A screenshot of a computer&#10;&#10;Description automatically generated" id="139" name="Google Shape;139;p5"/>
          <p:cNvPicPr preferRelativeResize="0"/>
          <p:nvPr/>
        </p:nvPicPr>
        <p:blipFill rotWithShape="1">
          <a:blip r:embed="rId3">
            <a:alphaModFix/>
          </a:blip>
          <a:srcRect b="4" l="0" r="43025" t="0"/>
          <a:stretch/>
        </p:blipFill>
        <p:spPr>
          <a:xfrm>
            <a:off x="6661987" y="640080"/>
            <a:ext cx="4323947" cy="5577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45" name="Google Shape;145;p6"/>
          <p:cNvSpPr/>
          <p:nvPr/>
        </p:nvSpPr>
        <p:spPr>
          <a:xfrm>
            <a:off x="0" y="0"/>
            <a:ext cx="465429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46" name="Google Shape;146;p6"/>
          <p:cNvSpPr txBox="1"/>
          <p:nvPr>
            <p:ph type="title"/>
          </p:nvPr>
        </p:nvSpPr>
        <p:spPr>
          <a:xfrm>
            <a:off x="392800" y="804325"/>
            <a:ext cx="3963900" cy="52494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400"/>
              <a:buFont typeface="Twentieth Century"/>
              <a:buNone/>
            </a:pPr>
            <a:r>
              <a:rPr lang="en-US" sz="5400"/>
              <a:t>MODEL BUILDING AND EVALUATION </a:t>
            </a:r>
            <a:endParaRPr/>
          </a:p>
        </p:txBody>
      </p:sp>
      <p:graphicFrame>
        <p:nvGraphicFramePr>
          <p:cNvPr id="147" name="Google Shape;147;p6"/>
          <p:cNvGraphicFramePr/>
          <p:nvPr/>
        </p:nvGraphicFramePr>
        <p:xfrm>
          <a:off x="5446975" y="4324453"/>
          <a:ext cx="3000000" cy="3000000"/>
        </p:xfrm>
        <a:graphic>
          <a:graphicData uri="http://schemas.openxmlformats.org/drawingml/2006/table">
            <a:tbl>
              <a:tblPr bandRow="1" firstRow="1">
                <a:noFill/>
                <a:tableStyleId>{FD17B1A1-5F2E-4CC3-879C-9F9F529C41D5}</a:tableStyleId>
              </a:tblPr>
              <a:tblGrid>
                <a:gridCol w="1443500"/>
                <a:gridCol w="2832525"/>
                <a:gridCol w="1729475"/>
              </a:tblGrid>
              <a:tr h="427750">
                <a:tc>
                  <a:txBody>
                    <a:bodyPr/>
                    <a:lstStyle/>
                    <a:p>
                      <a:pPr indent="0" lvl="0" marL="0" marR="0" rtl="0" algn="l">
                        <a:spcBef>
                          <a:spcPts val="0"/>
                        </a:spcBef>
                        <a:spcAft>
                          <a:spcPts val="0"/>
                        </a:spcAft>
                        <a:buNone/>
                      </a:pPr>
                      <a:r>
                        <a:rPr lang="en-US" sz="1800" u="none" cap="none" strike="noStrike"/>
                        <a:t>KNN</a:t>
                      </a:r>
                      <a:endParaRPr/>
                    </a:p>
                  </a:txBody>
                  <a:tcPr marT="45725" marB="45725" marR="91450" marL="91450"/>
                </a:tc>
                <a:tc>
                  <a:txBody>
                    <a:bodyPr/>
                    <a:lstStyle/>
                    <a:p>
                      <a:pPr indent="0" lvl="0" marL="0" marR="0" rtl="0" algn="l">
                        <a:spcBef>
                          <a:spcPts val="0"/>
                        </a:spcBef>
                        <a:spcAft>
                          <a:spcPts val="0"/>
                        </a:spcAft>
                        <a:buNone/>
                      </a:pPr>
                      <a:r>
                        <a:rPr lang="en-US" sz="1800"/>
                        <a:t>Linear Regression </a:t>
                      </a:r>
                      <a:endParaRPr/>
                    </a:p>
                  </a:txBody>
                  <a:tcPr marT="45725" marB="45725" marR="91450" marL="91450"/>
                </a:tc>
                <a:tc>
                  <a:txBody>
                    <a:bodyPr/>
                    <a:lstStyle/>
                    <a:p>
                      <a:pPr indent="0" lvl="0" marL="0" marR="0" rtl="0" algn="l">
                        <a:spcBef>
                          <a:spcPts val="0"/>
                        </a:spcBef>
                        <a:spcAft>
                          <a:spcPts val="0"/>
                        </a:spcAft>
                        <a:buNone/>
                      </a:pPr>
                      <a:r>
                        <a:rPr lang="en-US" sz="1800"/>
                        <a:t>Decission Trees </a:t>
                      </a:r>
                      <a:endParaRPr/>
                    </a:p>
                  </a:txBody>
                  <a:tcPr marT="45725" marB="45725" marR="91450" marL="91450"/>
                </a:tc>
              </a:tr>
              <a:tr h="1078975">
                <a:tc>
                  <a:txBody>
                    <a:bodyPr/>
                    <a:lstStyle/>
                    <a:p>
                      <a:pPr indent="0" lvl="0" marL="0" marR="0" rtl="0" algn="l">
                        <a:spcBef>
                          <a:spcPts val="0"/>
                        </a:spcBef>
                        <a:spcAft>
                          <a:spcPts val="0"/>
                        </a:spcAft>
                        <a:buNone/>
                      </a:pPr>
                      <a:r>
                        <a:rPr lang="en-US" sz="1800"/>
                        <a:t>0.7836</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MAE 7.708</a:t>
                      </a:r>
                      <a:endParaRPr/>
                    </a:p>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RMSE 13.338</a:t>
                      </a:r>
                      <a:endParaRPr/>
                    </a:p>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R2 score 0.9558</a:t>
                      </a:r>
                      <a:endParaRPr sz="1800"/>
                    </a:p>
                  </a:txBody>
                  <a:tcPr marT="45725" marB="45725" marR="91450" marL="91450"/>
                </a:tc>
                <a:tc>
                  <a:txBody>
                    <a:bodyPr/>
                    <a:lstStyle/>
                    <a:p>
                      <a:pPr indent="0" lvl="0" marL="0" marR="0" rtl="0" algn="l">
                        <a:spcBef>
                          <a:spcPts val="0"/>
                        </a:spcBef>
                        <a:spcAft>
                          <a:spcPts val="0"/>
                        </a:spcAft>
                        <a:buNone/>
                      </a:pPr>
                      <a:r>
                        <a:rPr lang="en-US" sz="1800"/>
                        <a:t>0.9745</a:t>
                      </a:r>
                      <a:endParaRPr/>
                    </a:p>
                  </a:txBody>
                  <a:tcPr marT="45725" marB="45725" marR="91450" marL="91450"/>
                </a:tc>
              </a:tr>
            </a:tbl>
          </a:graphicData>
        </a:graphic>
      </p:graphicFrame>
      <p:sp>
        <p:nvSpPr>
          <p:cNvPr id="148" name="Google Shape;148;p6"/>
          <p:cNvSpPr txBox="1"/>
          <p:nvPr/>
        </p:nvSpPr>
        <p:spPr>
          <a:xfrm>
            <a:off x="4841825" y="427425"/>
            <a:ext cx="6610800" cy="3237000"/>
          </a:xfrm>
          <a:prstGeom prst="rect">
            <a:avLst/>
          </a:prstGeom>
          <a:noFill/>
          <a:ln>
            <a:noFill/>
          </a:ln>
        </p:spPr>
        <p:txBody>
          <a:bodyPr anchorCtr="0" anchor="t" bIns="45700" lIns="91425" spcFirstLastPara="1" rIns="91425" wrap="square" tIns="45700">
            <a:spAutoFit/>
          </a:bodyPr>
          <a:lstStyle/>
          <a:p>
            <a:pPr indent="0" lvl="0" marL="457200" marR="0" rtl="0" algn="just">
              <a:lnSpc>
                <a:spcPct val="115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High Accuracy</a:t>
            </a:r>
            <a:r>
              <a:rPr lang="en-US" sz="1800">
                <a:solidFill>
                  <a:schemeClr val="dk1"/>
                </a:solidFill>
                <a:latin typeface="Times New Roman"/>
                <a:ea typeface="Times New Roman"/>
                <a:cs typeface="Times New Roman"/>
                <a:sym typeface="Times New Roman"/>
              </a:rPr>
              <a:t>: The Decision Trees model achieved the highest accuracy with an R² score of 0.9745.</a:t>
            </a:r>
            <a:endParaRPr sz="1800">
              <a:solidFill>
                <a:schemeClr val="dk1"/>
              </a:solidFill>
              <a:latin typeface="Arial"/>
              <a:ea typeface="Arial"/>
              <a:cs typeface="Arial"/>
              <a:sym typeface="Arial"/>
            </a:endParaRPr>
          </a:p>
          <a:p>
            <a:pPr indent="0" lvl="0" marL="457200" marR="0" rtl="0" algn="just">
              <a:lnSpc>
                <a:spcPct val="115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Precision Metrics</a:t>
            </a:r>
            <a:r>
              <a:rPr lang="en-US" sz="1800">
                <a:solidFill>
                  <a:schemeClr val="dk1"/>
                </a:solidFill>
                <a:latin typeface="Times New Roman"/>
                <a:ea typeface="Times New Roman"/>
                <a:cs typeface="Times New Roman"/>
                <a:sym typeface="Times New Roman"/>
              </a:rPr>
              <a:t>: Mean Absolute Error (MAE) was 7.708, and Root Mean Squared Error (RMSE) was 13.338, indicating precise predictions.</a:t>
            </a:r>
            <a:endParaRPr sz="1800">
              <a:solidFill>
                <a:schemeClr val="dk1"/>
              </a:solidFill>
              <a:latin typeface="Arial"/>
              <a:ea typeface="Arial"/>
              <a:cs typeface="Arial"/>
              <a:sym typeface="Arial"/>
            </a:endParaRPr>
          </a:p>
          <a:p>
            <a:pPr indent="0" lvl="0" marL="457200" marR="0" rtl="0" algn="just">
              <a:lnSpc>
                <a:spcPct val="115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Model Effectiveness</a:t>
            </a:r>
            <a:r>
              <a:rPr lang="en-US" sz="1800">
                <a:solidFill>
                  <a:schemeClr val="dk1"/>
                </a:solidFill>
                <a:latin typeface="Times New Roman"/>
                <a:ea typeface="Times New Roman"/>
                <a:cs typeface="Times New Roman"/>
                <a:sym typeface="Times New Roman"/>
              </a:rPr>
              <a:t>: All models demonstrated strong capabilities in predicting CO2 emissions based on vehicle characteristics.</a:t>
            </a:r>
            <a:endParaRPr sz="1800">
              <a:solidFill>
                <a:schemeClr val="dk1"/>
              </a:solidFill>
              <a:latin typeface="Arial"/>
              <a:ea typeface="Arial"/>
              <a:cs typeface="Arial"/>
              <a:sym typeface="Arial"/>
            </a:endParaRPr>
          </a:p>
          <a:p>
            <a:pPr indent="0" lvl="0" marL="457200" marR="0" rtl="0" algn="just">
              <a:lnSpc>
                <a:spcPct val="115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Best Performance</a:t>
            </a:r>
            <a:r>
              <a:rPr lang="en-US" sz="1800">
                <a:solidFill>
                  <a:schemeClr val="dk1"/>
                </a:solidFill>
                <a:latin typeface="Times New Roman"/>
                <a:ea typeface="Times New Roman"/>
                <a:cs typeface="Times New Roman"/>
                <a:sym typeface="Times New Roman"/>
              </a:rPr>
              <a:t>: The Decision Trees model provided the best overall performance among the models tested.</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7"/>
          <p:cNvSpPr txBox="1"/>
          <p:nvPr>
            <p:ph type="title"/>
          </p:nvPr>
        </p:nvSpPr>
        <p:spPr>
          <a:xfrm>
            <a:off x="1024128" y="585216"/>
            <a:ext cx="6066818"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HYPERPARAMETER TUNING AND MODEL OPTIMIZATION </a:t>
            </a:r>
            <a:endParaRPr/>
          </a:p>
        </p:txBody>
      </p:sp>
      <p:sp>
        <p:nvSpPr>
          <p:cNvPr id="154" name="Google Shape;154;p7"/>
          <p:cNvSpPr txBox="1"/>
          <p:nvPr>
            <p:ph idx="1" type="body"/>
          </p:nvPr>
        </p:nvSpPr>
        <p:spPr>
          <a:xfrm>
            <a:off x="1024128" y="2286000"/>
            <a:ext cx="6066818" cy="4023360"/>
          </a:xfrm>
          <a:prstGeom prst="rect">
            <a:avLst/>
          </a:prstGeom>
          <a:noFill/>
          <a:ln>
            <a:noFill/>
          </a:ln>
        </p:spPr>
        <p:txBody>
          <a:bodyPr anchorCtr="0" anchor="t" bIns="45700" lIns="45700" spcFirstLastPara="1" rIns="45700" wrap="square" tIns="45700">
            <a:normAutofit/>
          </a:bodyPr>
          <a:lstStyle/>
          <a:p>
            <a:pPr indent="-114300" lvl="0" marL="91440" rtl="0" algn="l">
              <a:lnSpc>
                <a:spcPct val="115000"/>
              </a:lnSpc>
              <a:spcBef>
                <a:spcPts val="0"/>
              </a:spcBef>
              <a:spcAft>
                <a:spcPts val="0"/>
              </a:spcAft>
              <a:buSzPts val="1800"/>
              <a:buChar char=" "/>
            </a:pPr>
            <a:r>
              <a:rPr lang="en-US" sz="1800">
                <a:latin typeface="Arial"/>
                <a:ea typeface="Arial"/>
                <a:cs typeface="Arial"/>
                <a:sym typeface="Arial"/>
              </a:rPr>
              <a:t>Following the lesson example we used: </a:t>
            </a:r>
            <a:endParaRPr/>
          </a:p>
          <a:p>
            <a:pPr indent="-342900" lvl="0" marL="342900" rtl="0" algn="l">
              <a:lnSpc>
                <a:spcPct val="115000"/>
              </a:lnSpc>
              <a:spcBef>
                <a:spcPts val="2000"/>
              </a:spcBef>
              <a:spcAft>
                <a:spcPts val="0"/>
              </a:spcAft>
              <a:buSzPts val="1800"/>
              <a:buFont typeface="Noto Sans Symbols"/>
              <a:buChar char="∙"/>
            </a:pPr>
            <a:r>
              <a:rPr lang="en-US" sz="1800">
                <a:latin typeface="Arial"/>
                <a:ea typeface="Arial"/>
                <a:cs typeface="Arial"/>
                <a:sym typeface="Arial"/>
              </a:rPr>
              <a:t>Bagging and pasting </a:t>
            </a:r>
            <a:endParaRPr/>
          </a:p>
          <a:p>
            <a:pPr indent="-342900" lvl="0" marL="342900" rtl="0" algn="l">
              <a:lnSpc>
                <a:spcPct val="115000"/>
              </a:lnSpc>
              <a:spcBef>
                <a:spcPts val="1400"/>
              </a:spcBef>
              <a:spcAft>
                <a:spcPts val="0"/>
              </a:spcAft>
              <a:buSzPts val="1800"/>
              <a:buFont typeface="Noto Sans Symbols"/>
              <a:buChar char="∙"/>
            </a:pPr>
            <a:r>
              <a:rPr lang="en-US" sz="1800">
                <a:latin typeface="Arial"/>
                <a:ea typeface="Arial"/>
                <a:cs typeface="Arial"/>
                <a:sym typeface="Arial"/>
              </a:rPr>
              <a:t>Random Patches </a:t>
            </a:r>
            <a:endParaRPr/>
          </a:p>
          <a:p>
            <a:pPr indent="-342900" lvl="0" marL="342900" rtl="0" algn="l">
              <a:lnSpc>
                <a:spcPct val="115000"/>
              </a:lnSpc>
              <a:spcBef>
                <a:spcPts val="1400"/>
              </a:spcBef>
              <a:spcAft>
                <a:spcPts val="0"/>
              </a:spcAft>
              <a:buSzPts val="1800"/>
              <a:buFont typeface="Noto Sans Symbols"/>
              <a:buChar char="∙"/>
            </a:pPr>
            <a:r>
              <a:rPr lang="en-US" sz="1800">
                <a:latin typeface="Arial"/>
                <a:ea typeface="Arial"/>
                <a:cs typeface="Arial"/>
                <a:sym typeface="Arial"/>
              </a:rPr>
              <a:t>AdaBoost</a:t>
            </a:r>
            <a:endParaRPr/>
          </a:p>
          <a:p>
            <a:pPr indent="-342900" lvl="0" marL="342900" rtl="0" algn="l">
              <a:lnSpc>
                <a:spcPct val="115000"/>
              </a:lnSpc>
              <a:spcBef>
                <a:spcPts val="1400"/>
              </a:spcBef>
              <a:spcAft>
                <a:spcPts val="0"/>
              </a:spcAft>
              <a:buSzPts val="1800"/>
              <a:buFont typeface="Noto Sans Symbols"/>
              <a:buChar char="∙"/>
            </a:pPr>
            <a:r>
              <a:rPr lang="en-US" sz="1800">
                <a:latin typeface="Arial"/>
                <a:ea typeface="Arial"/>
                <a:cs typeface="Arial"/>
                <a:sym typeface="Arial"/>
              </a:rPr>
              <a:t>Gradient boosting </a:t>
            </a:r>
            <a:endParaRPr/>
          </a:p>
          <a:p>
            <a:pPr indent="-342900" lvl="0" marL="342900" rtl="0" algn="l">
              <a:lnSpc>
                <a:spcPct val="115000"/>
              </a:lnSpc>
              <a:spcBef>
                <a:spcPts val="1400"/>
              </a:spcBef>
              <a:spcAft>
                <a:spcPts val="0"/>
              </a:spcAft>
              <a:buSzPts val="1800"/>
              <a:buFont typeface="Noto Sans Symbols"/>
              <a:buChar char="∙"/>
            </a:pPr>
            <a:r>
              <a:rPr lang="en-US" sz="1800">
                <a:latin typeface="Arial"/>
                <a:ea typeface="Arial"/>
                <a:cs typeface="Arial"/>
                <a:sym typeface="Arial"/>
              </a:rPr>
              <a:t>Grid Search</a:t>
            </a:r>
            <a:endParaRPr/>
          </a:p>
          <a:p>
            <a:pPr indent="0" lvl="0" marL="91440" rtl="0" algn="l">
              <a:lnSpc>
                <a:spcPct val="90000"/>
              </a:lnSpc>
              <a:spcBef>
                <a:spcPts val="2000"/>
              </a:spcBef>
              <a:spcAft>
                <a:spcPts val="0"/>
              </a:spcAft>
              <a:buSzPts val="2200"/>
              <a:buFont typeface="Twentieth Century"/>
              <a:buNone/>
            </a:pPr>
            <a:r>
              <a:t/>
            </a:r>
            <a:endParaRPr/>
          </a:p>
          <a:p>
            <a:pPr indent="0" lvl="0" marL="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t/>
            </a:r>
            <a:endParaRPr/>
          </a:p>
        </p:txBody>
      </p:sp>
      <p:pic>
        <p:nvPicPr>
          <p:cNvPr descr="A diagram of data analysis&#10;&#10;Description automatically generated with medium confidence" id="155" name="Google Shape;155;p7"/>
          <p:cNvPicPr preferRelativeResize="0"/>
          <p:nvPr/>
        </p:nvPicPr>
        <p:blipFill rotWithShape="1">
          <a:blip r:embed="rId3">
            <a:alphaModFix/>
          </a:blip>
          <a:srcRect b="0" l="26393" r="5952" t="0"/>
          <a:stretch/>
        </p:blipFill>
        <p:spPr>
          <a:xfrm>
            <a:off x="7552266" y="10"/>
            <a:ext cx="4639733" cy="6857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61" name="Google Shape;161;p8"/>
          <p:cNvSpPr/>
          <p:nvPr/>
        </p:nvSpPr>
        <p:spPr>
          <a:xfrm>
            <a:off x="0" y="0"/>
            <a:ext cx="465429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62" name="Google Shape;162;p8"/>
          <p:cNvSpPr txBox="1"/>
          <p:nvPr>
            <p:ph type="title"/>
          </p:nvPr>
        </p:nvSpPr>
        <p:spPr>
          <a:xfrm>
            <a:off x="964788" y="804333"/>
            <a:ext cx="3391900" cy="5249334"/>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400"/>
              <a:buFont typeface="Twentieth Century"/>
              <a:buNone/>
            </a:pPr>
            <a:r>
              <a:rPr lang="en-US" sz="5400"/>
              <a:t>KEY FINDINGS AND INSIGHTS </a:t>
            </a:r>
            <a:endParaRPr/>
          </a:p>
        </p:txBody>
      </p:sp>
      <p:sp>
        <p:nvSpPr>
          <p:cNvPr id="163" name="Google Shape;163;p8"/>
          <p:cNvSpPr txBox="1"/>
          <p:nvPr/>
        </p:nvSpPr>
        <p:spPr>
          <a:xfrm>
            <a:off x="4812494" y="1111175"/>
            <a:ext cx="6985500" cy="4805100"/>
          </a:xfrm>
          <a:prstGeom prst="rect">
            <a:avLst/>
          </a:prstGeom>
          <a:noFill/>
          <a:ln>
            <a:noFill/>
          </a:ln>
        </p:spPr>
        <p:txBody>
          <a:bodyPr anchorCtr="0" anchor="t" bIns="45700" lIns="91425" spcFirstLastPara="1" rIns="91425" wrap="square" tIns="45700">
            <a:spAutoFit/>
          </a:bodyPr>
          <a:lstStyle/>
          <a:p>
            <a:pPr indent="-355600" lvl="0" marL="342900" marR="0" rtl="0" algn="just">
              <a:lnSpc>
                <a:spcPct val="115000"/>
              </a:lnSpc>
              <a:spcBef>
                <a:spcPts val="0"/>
              </a:spcBef>
              <a:spcAft>
                <a:spcPts val="0"/>
              </a:spcAft>
              <a:buClr>
                <a:schemeClr val="dk1"/>
              </a:buClr>
              <a:buSzPts val="1400"/>
              <a:buFont typeface="Twentieth Century"/>
              <a:buAutoNum type="arabicPeriod"/>
            </a:pPr>
            <a:r>
              <a:rPr b="1" lang="en-US">
                <a:solidFill>
                  <a:schemeClr val="dk1"/>
                </a:solidFill>
                <a:latin typeface="Times New Roman"/>
                <a:ea typeface="Times New Roman"/>
                <a:cs typeface="Times New Roman"/>
                <a:sym typeface="Times New Roman"/>
              </a:rPr>
              <a:t>Model Comparison</a:t>
            </a:r>
            <a:endParaRPr>
              <a:solidFill>
                <a:schemeClr val="dk1"/>
              </a:solidFill>
              <a:latin typeface="Arial"/>
              <a:ea typeface="Arial"/>
              <a:cs typeface="Arial"/>
              <a:sym typeface="Arial"/>
            </a:endParaRPr>
          </a:p>
          <a:p>
            <a:pPr indent="-298450" lvl="1" marL="742950" marR="0" rtl="0" algn="just">
              <a:lnSpc>
                <a:spcPct val="115000"/>
              </a:lnSpc>
              <a:spcBef>
                <a:spcPts val="800"/>
              </a:spcBef>
              <a:spcAft>
                <a:spcPts val="0"/>
              </a:spcAft>
              <a:buClr>
                <a:schemeClr val="dk1"/>
              </a:buClr>
              <a:buSzPts val="1200"/>
              <a:buFont typeface="Courier New"/>
              <a:buChar char="o"/>
            </a:pPr>
            <a:r>
              <a:rPr b="0" i="0" lang="en-US" u="none" cap="none" strike="noStrike">
                <a:solidFill>
                  <a:schemeClr val="dk1"/>
                </a:solidFill>
                <a:latin typeface="Times New Roman"/>
                <a:ea typeface="Times New Roman"/>
                <a:cs typeface="Times New Roman"/>
                <a:sym typeface="Times New Roman"/>
              </a:rPr>
              <a:t>While ensemble learning improve the model, the original data was good enough that we already had very high results with the the Decision Trees model that yelled around 97% with the KNN-model being the weakest at 0.78.  </a:t>
            </a:r>
            <a:endParaRPr sz="1600"/>
          </a:p>
          <a:p>
            <a:pPr indent="-298450" lvl="1" marL="742950" marR="0" rtl="0" algn="just">
              <a:lnSpc>
                <a:spcPct val="115000"/>
              </a:lnSpc>
              <a:spcBef>
                <a:spcPts val="800"/>
              </a:spcBef>
              <a:spcAft>
                <a:spcPts val="0"/>
              </a:spcAft>
              <a:buClr>
                <a:schemeClr val="dk1"/>
              </a:buClr>
              <a:buSzPts val="1200"/>
              <a:buFont typeface="Courier New"/>
              <a:buChar char="o"/>
            </a:pPr>
            <a:r>
              <a:rPr b="0" i="0" lang="en-US" u="none" cap="none" strike="noStrike">
                <a:solidFill>
                  <a:schemeClr val="dk1"/>
                </a:solidFill>
                <a:latin typeface="Times New Roman"/>
                <a:ea typeface="Times New Roman"/>
                <a:cs typeface="Times New Roman"/>
                <a:sym typeface="Times New Roman"/>
              </a:rPr>
              <a:t>Among the models tested, the AdaBoost model. It provided the best balance of accuracy and interpretability, with the lowest Mean Absolute Error (MAE) and Root Mean Squared Error (RMSE) scores. </a:t>
            </a:r>
            <a:endParaRPr sz="1600"/>
          </a:p>
          <a:p>
            <a:pPr indent="-298450" lvl="1" marL="742950" marR="0" rtl="0" algn="just">
              <a:lnSpc>
                <a:spcPct val="115000"/>
              </a:lnSpc>
              <a:spcBef>
                <a:spcPts val="800"/>
              </a:spcBef>
              <a:spcAft>
                <a:spcPts val="0"/>
              </a:spcAft>
              <a:buClr>
                <a:schemeClr val="dk1"/>
              </a:buClr>
              <a:buSzPts val="1200"/>
              <a:buFont typeface="Courier New"/>
              <a:buChar char="o"/>
            </a:pPr>
            <a:r>
              <a:rPr b="0" i="0" lang="en-US" u="none" cap="none" strike="noStrike">
                <a:solidFill>
                  <a:schemeClr val="dk1"/>
                </a:solidFill>
                <a:latin typeface="Times New Roman"/>
                <a:ea typeface="Times New Roman"/>
                <a:cs typeface="Times New Roman"/>
                <a:sym typeface="Times New Roman"/>
              </a:rPr>
              <a:t>Interestingly, parallel computing the models on our computers yielded slightly different results.</a:t>
            </a:r>
            <a:endParaRPr sz="1600"/>
          </a:p>
          <a:p>
            <a:pPr indent="-222250" lvl="1" marL="742950" marR="0" rtl="0" algn="just">
              <a:lnSpc>
                <a:spcPct val="115000"/>
              </a:lnSpc>
              <a:spcBef>
                <a:spcPts val="800"/>
              </a:spcBef>
              <a:spcAft>
                <a:spcPts val="0"/>
              </a:spcAft>
              <a:buClr>
                <a:schemeClr val="dk1"/>
              </a:buClr>
              <a:buSzPts val="1000"/>
              <a:buFont typeface="Courier New"/>
              <a:buNone/>
            </a:pPr>
            <a:r>
              <a:t/>
            </a:r>
            <a:endParaRPr b="0" i="0" u="none" cap="none" strike="noStrike">
              <a:solidFill>
                <a:schemeClr val="dk1"/>
              </a:solidFill>
              <a:latin typeface="Arial"/>
              <a:ea typeface="Arial"/>
              <a:cs typeface="Arial"/>
              <a:sym typeface="Arial"/>
            </a:endParaRPr>
          </a:p>
          <a:p>
            <a:pPr indent="-355600" lvl="0" marL="342900" marR="0" rtl="0" algn="just">
              <a:lnSpc>
                <a:spcPct val="115000"/>
              </a:lnSpc>
              <a:spcBef>
                <a:spcPts val="800"/>
              </a:spcBef>
              <a:spcAft>
                <a:spcPts val="0"/>
              </a:spcAft>
              <a:buClr>
                <a:schemeClr val="dk1"/>
              </a:buClr>
              <a:buSzPts val="1400"/>
              <a:buFont typeface="Twentieth Century"/>
              <a:buAutoNum type="arabicPeriod"/>
            </a:pPr>
            <a:r>
              <a:rPr b="1" lang="en-US">
                <a:solidFill>
                  <a:schemeClr val="dk1"/>
                </a:solidFill>
                <a:latin typeface="Times New Roman"/>
                <a:ea typeface="Times New Roman"/>
                <a:cs typeface="Times New Roman"/>
                <a:sym typeface="Times New Roman"/>
              </a:rPr>
              <a:t>Future Directions</a:t>
            </a:r>
            <a:endParaRPr>
              <a:solidFill>
                <a:schemeClr val="dk1"/>
              </a:solidFill>
              <a:latin typeface="Arial"/>
              <a:ea typeface="Arial"/>
              <a:cs typeface="Arial"/>
              <a:sym typeface="Arial"/>
            </a:endParaRPr>
          </a:p>
          <a:p>
            <a:pPr indent="-298450" lvl="1" marL="742950" marR="0" rtl="0" algn="just">
              <a:lnSpc>
                <a:spcPct val="115000"/>
              </a:lnSpc>
              <a:spcBef>
                <a:spcPts val="800"/>
              </a:spcBef>
              <a:spcAft>
                <a:spcPts val="0"/>
              </a:spcAft>
              <a:buClr>
                <a:schemeClr val="dk1"/>
              </a:buClr>
              <a:buSzPts val="1200"/>
              <a:buFont typeface="Courier New"/>
              <a:buChar char="o"/>
            </a:pPr>
            <a:r>
              <a:rPr b="0" i="0" lang="en-US" u="none" cap="none" strike="noStrike">
                <a:solidFill>
                  <a:schemeClr val="dk1"/>
                </a:solidFill>
                <a:latin typeface="Times New Roman"/>
                <a:ea typeface="Times New Roman"/>
                <a:cs typeface="Times New Roman"/>
                <a:sym typeface="Times New Roman"/>
              </a:rPr>
              <a:t>Further refinement of the models could include integrating more advanced machine learning techniques, such as ensemble methods or deep learning, to improve prediction accuracy. Additionally, exploring the impact of emerging technologies like autonomous driving on CO2 emissions could provide valuable insights.</a:t>
            </a:r>
            <a:endParaRPr b="0" i="0" u="none" cap="none" strike="noStrike">
              <a:solidFill>
                <a:schemeClr val="dk1"/>
              </a:solidFill>
              <a:latin typeface="Arial"/>
              <a:ea typeface="Arial"/>
              <a:cs typeface="Arial"/>
              <a:sym typeface="Arial"/>
            </a:endParaRPr>
          </a:p>
          <a:p>
            <a:pPr indent="0" lvl="0" marL="0" marR="0" rtl="0" algn="l">
              <a:spcBef>
                <a:spcPts val="80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9"/>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69" name="Google Shape;169;p9"/>
          <p:cNvSpPr txBox="1"/>
          <p:nvPr>
            <p:ph type="title"/>
          </p:nvPr>
        </p:nvSpPr>
        <p:spPr>
          <a:xfrm>
            <a:off x="1122988" y="967400"/>
            <a:ext cx="3594000" cy="1499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FFFFFF"/>
              </a:buClr>
              <a:buSzPct val="100000"/>
              <a:buFont typeface="Twentieth Century"/>
              <a:buNone/>
            </a:pPr>
            <a:r>
              <a:rPr lang="en-US" sz="3500">
                <a:solidFill>
                  <a:srgbClr val="FFFFFF"/>
                </a:solidFill>
              </a:rPr>
              <a:t>REAL-WORLD APPLICATION IN SECOND-HAND CAR MARKETS </a:t>
            </a:r>
            <a:endParaRPr/>
          </a:p>
        </p:txBody>
      </p:sp>
      <p:sp>
        <p:nvSpPr>
          <p:cNvPr id="170" name="Google Shape;170;p9"/>
          <p:cNvSpPr txBox="1"/>
          <p:nvPr/>
        </p:nvSpPr>
        <p:spPr>
          <a:xfrm>
            <a:off x="1024129" y="2286000"/>
            <a:ext cx="3791711" cy="393192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600"/>
              </a:spcBef>
              <a:spcAft>
                <a:spcPts val="0"/>
              </a:spcAft>
              <a:buNone/>
            </a:pPr>
            <a:r>
              <a:t/>
            </a:r>
            <a:endParaRPr b="1" sz="1700">
              <a:solidFill>
                <a:srgbClr val="FFFFFF"/>
              </a:solidFill>
              <a:latin typeface="Twentieth Century"/>
              <a:ea typeface="Twentieth Century"/>
              <a:cs typeface="Twentieth Century"/>
              <a:sym typeface="Twentieth Century"/>
            </a:endParaRPr>
          </a:p>
          <a:p>
            <a:pPr indent="0" lvl="0" marL="0" marR="0" rtl="0" algn="just">
              <a:lnSpc>
                <a:spcPct val="90000"/>
              </a:lnSpc>
              <a:spcBef>
                <a:spcPts val="600"/>
              </a:spcBef>
              <a:spcAft>
                <a:spcPts val="0"/>
              </a:spcAft>
              <a:buNone/>
            </a:pPr>
            <a:r>
              <a:t/>
            </a:r>
            <a:endParaRPr b="1" sz="1700">
              <a:solidFill>
                <a:schemeClr val="dk1"/>
              </a:solidFill>
              <a:latin typeface="Twentieth Century"/>
              <a:ea typeface="Twentieth Century"/>
              <a:cs typeface="Twentieth Century"/>
              <a:sym typeface="Twentieth Century"/>
            </a:endParaRPr>
          </a:p>
          <a:p>
            <a:pPr indent="0" lvl="0" marL="0" marR="0" rtl="0" algn="just">
              <a:lnSpc>
                <a:spcPct val="90000"/>
              </a:lnSpc>
              <a:spcBef>
                <a:spcPts val="600"/>
              </a:spcBef>
              <a:spcAft>
                <a:spcPts val="0"/>
              </a:spcAft>
              <a:buNone/>
            </a:pPr>
            <a:r>
              <a:rPr b="1" lang="en-US" sz="1700">
                <a:solidFill>
                  <a:schemeClr val="dk1"/>
                </a:solidFill>
                <a:latin typeface="Twentieth Century"/>
                <a:ea typeface="Twentieth Century"/>
                <a:cs typeface="Twentieth Century"/>
                <a:sym typeface="Twentieth Century"/>
              </a:rPr>
              <a:t>Environmental Impact</a:t>
            </a:r>
            <a:r>
              <a:rPr lang="en-US" sz="1700">
                <a:solidFill>
                  <a:srgbClr val="FFFFFF"/>
                </a:solidFill>
                <a:latin typeface="Twentieth Century"/>
                <a:ea typeface="Twentieth Century"/>
                <a:cs typeface="Twentieth Century"/>
                <a:sym typeface="Twentieth Century"/>
              </a:rPr>
              <a:t>: Accurate CO2 emission data helps consumers choose lower-emission vehicles, reducing overall carbon footprints.</a:t>
            </a:r>
            <a:endParaRPr/>
          </a:p>
          <a:p>
            <a:pPr indent="0" lvl="0" marL="0" marR="0" rtl="0" algn="just">
              <a:lnSpc>
                <a:spcPct val="90000"/>
              </a:lnSpc>
              <a:spcBef>
                <a:spcPts val="600"/>
              </a:spcBef>
              <a:spcAft>
                <a:spcPts val="0"/>
              </a:spcAft>
              <a:buNone/>
            </a:pPr>
            <a:r>
              <a:t/>
            </a:r>
            <a:endParaRPr b="1" sz="1700">
              <a:solidFill>
                <a:srgbClr val="FFFFFF"/>
              </a:solidFill>
              <a:latin typeface="Twentieth Century"/>
              <a:ea typeface="Twentieth Century"/>
              <a:cs typeface="Twentieth Century"/>
              <a:sym typeface="Twentieth Century"/>
            </a:endParaRPr>
          </a:p>
          <a:p>
            <a:pPr indent="0" lvl="0" marL="0" marR="0" rtl="0" algn="just">
              <a:lnSpc>
                <a:spcPct val="90000"/>
              </a:lnSpc>
              <a:spcBef>
                <a:spcPts val="600"/>
              </a:spcBef>
              <a:spcAft>
                <a:spcPts val="0"/>
              </a:spcAft>
              <a:buNone/>
            </a:pPr>
            <a:r>
              <a:rPr b="1" lang="en-US" sz="1700">
                <a:solidFill>
                  <a:schemeClr val="dk1"/>
                </a:solidFill>
                <a:latin typeface="Twentieth Century"/>
                <a:ea typeface="Twentieth Century"/>
                <a:cs typeface="Twentieth Century"/>
                <a:sym typeface="Twentieth Century"/>
              </a:rPr>
              <a:t>Informed Decision-Making</a:t>
            </a:r>
            <a:r>
              <a:rPr lang="en-US" sz="1700">
                <a:solidFill>
                  <a:srgbClr val="FFFFFF"/>
                </a:solidFill>
                <a:latin typeface="Twentieth Century"/>
                <a:ea typeface="Twentieth Century"/>
                <a:cs typeface="Twentieth Century"/>
                <a:sym typeface="Twentieth Century"/>
              </a:rPr>
              <a:t>: Buyers can compare vehicles based on emissions and fuel efficiency, making more informed purchasing decisions.</a:t>
            </a:r>
            <a:endParaRPr/>
          </a:p>
        </p:txBody>
      </p:sp>
      <p:pic>
        <p:nvPicPr>
          <p:cNvPr descr="A person pointing at a large screen with a picture of cars&#10;&#10;Description automatically generated" id="171" name="Google Shape;171;p9"/>
          <p:cNvPicPr preferRelativeResize="0"/>
          <p:nvPr/>
        </p:nvPicPr>
        <p:blipFill rotWithShape="1">
          <a:blip r:embed="rId3">
            <a:alphaModFix/>
          </a:blip>
          <a:srcRect b="0" l="0" r="0" t="0"/>
          <a:stretch/>
        </p:blipFill>
        <p:spPr>
          <a:xfrm>
            <a:off x="6096000" y="701039"/>
            <a:ext cx="5455921" cy="54559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2024-08-01T13:58:25Z</dcterms:created>
  <dc:creator>Sebastian Frowein</dc:creator>
</cp:coreProperties>
</file>